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72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Drugi sin je bil izgubljen in najden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Kviz</a:t>
            </a:r>
            <a:r xmlns:a="http://schemas.openxmlformats.org/drawingml/2006/main">
              <a:rPr altLang="en-US" lang="s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Kako se je oče obnašal do drugega sina, ko se je vrnil?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Izgnal je drugega sina.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Udaril je drugega sina.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Drugega sina ni videl.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Z veseljem je sprejel drugega sina.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Z veseljem je sprejel drugega sina.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81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Dolžnik, ki je dolgoval deset tisoč talentov</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l" sz="3600"/>
              <a:t>'Ali se ne bi moral usmiliti svojega soslužabnika, tako kot sem se jaz tebe?'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18:</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Bil je mož, ki je bil kralju dolžan deset tisoč talentov. Kralj se je moža usmilil, odpisal dolg.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pa je tisti mož odšel ven, je našel enega svojih soslužabnikov, ki mu je bil dolžan sto denarijev. Prijel ga je in bil jezen nanj. "Vrni, kar mi dolguješ!"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In svojega soslužabnika je vrgel v ječo. Kralj je to novico izvedel od svojega drugega služabnika.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Tedaj se je kralj razjezil in poklical služabnika nazaj. »Odpisal sem ves tvoj dolg, ker si me prosil. Ali se ne bi moral usmiliti svojih soslužabnikov, kakor sem se jaz tebe?”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»Kakor je naš nebeški Oče odpustil vam, odpuščajte tudi vi drug drugemu.«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Služabnik je bil oproščen zelo velikega dolga deset tisoč talentov.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svojemu soslužabniku, ki mu je bil dolžan sto denarijev, ni odpustil.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 je nehvaležen odnos.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 Jezusovi milosti nam je bilo tudi odpuščeno in odrešeni.</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Če te milosti ne pozabimo, moramo odpustiti tistim, ki so nam storili krivico.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Jesu?</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nam odpušča in nas ljubi do konca.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Koliko denarja mu je kralj odpisal??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sto denarijev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dvesto denarijev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sto talentov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deset tisoč talentov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deset tisoč talentov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l" sz="4000"/>
              <a:t>Kajti ta moj sin je bil mrtev in je spet živ; izgubljen je bil in je najden.' Tako so začeli praznovati.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l" sz="3600"/>
              <a:t>'Ali se ne bi moral usmiliti svojega soslužabnika, tako kot sem se jaz tebe?'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18:</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82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Hozana Davidovemu sinu!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Množice, ki so šle pred njim in tiste, ki so šle za njim, so vzklikale: "Hozana Davidovemu sinu!" "Blagor, ki prihaja v imenu Gospodovem!" "Hozana v višavah!"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l" altLang="ko-KR" sz="2600">
                <a:solidFill>
                  <a:schemeClr val="tx1">
                    <a:lumMod val="65000"/>
                    <a:lumOff val="35000"/>
                  </a:schemeClr>
                </a:solidFill>
              </a:rPr>
              <a:t>Ko se je Jezus bližal Jeruzalemu, je poslal dva učenca z besedami: »Pojdite v vas in našli boste oslico z njenim žrebetom pri njej. Odvežite jih in mi jih prinesite.«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Dva učenca sta šla v vas in storila, kakor jima je naročil Jezus.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Našli so osla. "Gospod jih potrebuje." Potem jih je lastnik takoj poslal.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sedel na oslička in vstopil v Jeruzalem. Množice, ki so šle pred njim in vzklikale: »Hozana Davidovemu sinu!«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Dejstvo, da je Jezus jahal oslička in da so ga sprejele množice, je bilo storjeno v skladu z zapisano prerokbo v Svetem pismu. A nihče ni vedel za to.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je zajahal žrebeta osla in množice so kričale: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'Hozana Davidovemu sinu!'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Vsi so bili prerokovani v Svetem pismu.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Jezus je živel s poslušnostjo,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kot je bilo zapisano v Svetem pismu.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Mi, ki sledimo Jezusu, moramo tudi ubogati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Božja beseda temeljito.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naš kralj, vreden hvale in slave.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l">
                <a:solidFill>
                  <a:schemeClr val="tx1">
                    <a:lumMod val="50000"/>
                    <a:lumOff val="50000"/>
                  </a:schemeClr>
                </a:solidFill>
              </a:rPr>
              <a:t>št. 73 Božja beseda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l" sz="4400"/>
              <a:t>Jezus obudi Lazarja od mrtvih</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je Jezus jezdil v Jeruzalem?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žrebe osla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mladič konja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slonček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mladič kamele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žrebe osla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l" sz="3600"/>
              <a:t>Množice, ki so šle pred njim in tiste, ki so šle za njim, so vzklikale: "Hozana Davidovemu sinu!" "Blagor, ki prihaja v imenu Gospodovem!" "Hozana v višavah!"</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83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Moja hiša je hiša molitve.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"Pisano je," jim je rekel, "Moja hiša se bo imenovala hiša molitve," vi pa iz nje delate "razbojniško jamo".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vstopil v jeruzalemski tempelj. V templju je bilo veliko trgovcev in menjalcev denarja.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prevrnil mize menjalcev denarja in klopi prodajalcev golobov. Tja je vozil vse, ki so kupovali in prodajali.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jezno rekel: »Pisano je, Moja hiša se bo imenovala hiša molitve, vi pa iz nje delate razbojniško jamo.«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pregnal trgovce iz templja in ozdravljal bolnike v templju.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Tempelj, cerkev, je kraj za čaščenje in molitev k Bogu.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Jezus je bil jezen na množico, ki ga je spremenila v poslovni kraj.</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Po kaj prideš v cerkev?</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V cerkvi se morate z bogoslužjem in molitvijo srečati z Bogom.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lastnik cerkve. Jezus je tisti, ki od cerkve sprejema naše čaščenje in molitve.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l" sz="3600"/>
              <a:t>Jezus ji reče: Jaz sem vstajenje in življenje. Kdor vame veruje, bo živel, četudi umre;</a:t>
            </a:r>
            <a:endParaRPr xmlns:a="http://schemas.openxmlformats.org/drawingml/2006/main" altLang="ko-KR" lang="en-US" sz="3600"/>
          </a:p>
          <a:p>
            <a:pPr xmlns:a="http://schemas.openxmlformats.org/drawingml/2006/main" lvl="0">
              <a:defRPr/>
            </a:pPr>
            <a:r xmlns:a="http://schemas.openxmlformats.org/drawingml/2006/main">
              <a:rPr altLang="ko-KR" lang="sl" sz="3600"/>
              <a:t>in kdor živi in veruje vame, ne bo nikoli umrl. Ali verjameš temu?"</a:t>
            </a:r>
            <a:endParaRPr xmlns:a="http://schemas.openxmlformats.org/drawingml/2006/main" altLang="ko-KR" lang="en-US" sz="3600"/>
          </a:p>
          <a:p>
            <a:pPr xmlns:a="http://schemas.openxmlformats.org/drawingml/2006/main" lvl="0">
              <a:defRPr/>
            </a:pPr>
            <a:r xmlns:a="http://schemas.openxmlformats.org/drawingml/2006/main">
              <a:rPr altLang="ko-KR" lang="s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Koga je Jezus izgnal iz templja?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Judje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Pogan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Duhovnik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Trgovci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Trgovci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"Pisano je," jim je rekel, "Moja hiša se bo imenovala hiša molitve," vi pa iz nje delate "razbojniško jamo".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84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je svojim učencem umil noge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Zdaj, ko sem vam jaz, vaš Gospod in Učitelj, umil noge, bi morali tudi vi drug drugemu umivati noge.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imel zadnjo večerjo s svojimi učenci. Jezus je vedel, da je to njegov zadnji obrok s svojimi učenci.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nenadoma prinesel vodo v umivalnik in začel svojim učencem enega za drugim umivati noge.</a:t>
            </a:r>
            <a:r xmlns:a="http://schemas.openxmlformats.org/drawingml/2006/main">
              <a:rPr lang="s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bil na vrsti Peter, je Peter rekel: "Zakaj nam Gospod umiva noge? Jaz jih ne bom umival!"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odgovoril. "Če ti ne umijem nog, ti in jaz nimava nič s tem. Morda zdaj ne razumeš dobro, a nekega dne boš razumel."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"Umil sem vam noge, da bi bil zgled. Od zdaj naprej si umivajte noge drug drugemu in postanite ljudje, ki služijo drug drugemu."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Na svetu nizki ljudje služijo visokim ljudem, nasprotno pa je Jezus svojim učencem umil noge in obupal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njegovo življenje za nas.</a:t>
            </a:r>
            <a:r xmlns:a="http://schemas.openxmlformats.org/drawingml/2006/main">
              <a:rPr altLang="en-US" lang="sl" sz="3600">
                <a:solidFill>
                  <a:schemeClr val="tx1">
                    <a:lumMod val="65000"/>
                    <a:lumOff val="35000"/>
                  </a:schemeClr>
                </a:solidFill>
              </a:rPr>
              <a:t> </a:t>
            </a:r>
            <a:r xmlns:a="http://schemas.openxmlformats.org/drawingml/2006/main">
              <a:rPr altLang="ko-KR" lang="sl" sz="3600">
                <a:solidFill>
                  <a:schemeClr val="tx1">
                    <a:lumMod val="65000"/>
                    <a:lumOff val="35000"/>
                  </a:schemeClr>
                </a:solidFill>
              </a:rPr>
              <a:t>Če smo Jezusovi učenci, bi morali biti veseli, da drug drugemu služimo na nižjem mestu, namesto da bi želeli, da bi z nami ravnali na višjem mestu.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Nekega dne je Jezusu prišla novica. "Lazar je bolan. Prosim, pridi hitro in ga pozdravi."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najvišji človek, vendar je prišel na najnižje mesto in nam je bil pripravljen služiti vsem.</a:t>
            </a:r>
            <a:r xmlns:a="http://schemas.openxmlformats.org/drawingml/2006/main">
              <a:rPr altLang="en-US" lang="s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Kdo Jezusu ni dovolil umiti nog?</a:t>
            </a:r>
            <a:r xmlns:a="http://schemas.openxmlformats.org/drawingml/2006/main">
              <a:rPr altLang="en-US" lang="s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Janez</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Juda Iškarijot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Zdaj, ko sem vam jaz, vaš Gospod in Učitelj, umil noge, bi morali tudi vi drug drugemu umivati noge.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85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moli na hribu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je šel malo dlje, je padel z obrazom na tla in molil: "Oče moj, če je mogoče, naj se ta kelih odvzame mimo mene. Vendar ne, kakor hočem jaz, ampak kakor 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Matej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 večerji je Jezus s svojimi učenci odšel v kraj, imenovan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rekel učencem: »Moja duša je preplavljena z žalostjo do smrti. Ostanite tukaj in bedite z menoj.«</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""Oče moj, če je mogoče, naj mi vzame ta kelih. Vendar ne, kakor hočem jaz, ampak kakor hočeš ti." Jezus je iskreno molil. Toda učenci so globoko zaspali.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Jezus zbudil svoje učence, je rekel: »Ali nisi mogel eno uro bedeti z menoj? Poglej. Prihaja moj izdajalec, da me aretira.”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 koncu je Jezus sledil ljudem, ki so ga prišli ujeti. Umreti je bilo za plačilo za naše grehe na križu, kot je želel Bog.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Toda preden je Jezus prišel, je umrl.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Za Jezusa je bilo boleče umreti, da bi plačal za naše grehe na križu, vendar je bil popolnoma poslušen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ker je bila božja volja.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Najprej moramo upati, da se bo v našem življenju izpolnila Božja volja in ne moja.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r xmlns:a="http://schemas.openxmlformats.org/drawingml/2006/main">
              <a:rPr lang="sl" altLang="en-US" sz="3600">
                <a:solidFill>
                  <a:srgbClr val="0070c0"/>
                </a:solidFill>
              </a:rPr>
              <a:t> </a:t>
            </a:r>
            <a:r xmlns:a="http://schemas.openxmlformats.org/drawingml/2006/main">
              <a:rPr lang="sl" altLang="ko-KR" sz="3600">
                <a:solidFill>
                  <a:srgbClr val="0070c0"/>
                </a:solidFill>
              </a:rPr>
              <a:t>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brezgrešen v tej deželi, ker v celoti sledi Božji volji.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Kje je Jezus molil, preden so ga aretirali?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V jeruzalemskem templju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Zgornja soba Marka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Galilejsko jezero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② </a:t>
            </a:r>
            <a:r xmlns:a="http://schemas.openxmlformats.org/drawingml/2006/main">
              <a:rPr lang="sl"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je šel malo dlje, je padel z obrazom na tla in molil: "Oče moj, če je mogoče, naj se ta kelih odvzame mimo mene. Vendar ne, kakor hočem jaz, ampak kakor 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Matej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je umrl na križu.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Jezus je z močnim glasom zaklical: "Oče, v tvoje roke izročam svojega duha." Ko je to rekel, je izdihnil.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23:</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ki so ga ujeli rimski vojaki, je nosil trnovo krono na glavi, se mu zasmehovali, nosil križ in bil odveden na hrib, da bi ga usmrtili.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Nato je bil Jezus križan na križu skupaj z dvema zločincema. Ljudstvo je stalo in gledalo, vladarji pa so se mu celo posmehovali.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"Oče, odpusti jim, saj ne vedo, kaj delajo." Jezus je molil za tiste, ki so ga ubili.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rekel: "Izpolnjeno je!" In sklonil je glavo in izpustil duha.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Lazarjeva sestra je Jezusu, ki je prišel pozno, rekla: "Jezus, če bi bil ti tukaj, moj brat ne bi umrl."</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 tistem trenutku se je tempeljska zavesa raztrgala na dvoje od vrha do dna. Zemlja se je stresla in skale so se razcepile. Ko so vojaki, ki so križali Jezusa, to videli, so bili prestrašeni in so vzkliknili: "Res je bil Božji Sin!"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Brezgrešni Jezus je trpel in umrl v našem imenu in plačal za naše grehe.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Zato nam ni treba plačati zase.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Rešeni smo bili po Jezusovi zaslugi.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Tega ne smemo pozabiti niti za trenutek.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Odrešenik, ki nas je rešil tako, da je umrl za naše grehe na križu.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S kom je bil Jezus križan?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Učenci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Ženske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Duhovniki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Kriminalci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Kriminalci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Jezus je z močnim glasom zaklical: "Oče, v tvoje roke izročam svojega duha." Ko je to rekel, je izdihnil.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23:</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Prazna grobnica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Tedaj se je obrnila in zagledala Jezusa, ki je stal tam, vendar ni opazila, da je bil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Marija Magdalena je šla h grobu, da bi videla mrtvega Jezusa. Toda kamnita vrata grobnice so bila odprta.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V grobu ni bilo Jezusovega telesa. Marija je mislila, da je nekdo ukradel Jezusovo truplo.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Pojavil se je angel in vprašal. "Zakaj jokaš?" Marija je odgovorila: "Nekdo je ukradel Jezusovo telo."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Jezus je rekel: "Odstranite kamnita vrata groba." Jezus je ukazal: "Pridi ven, Lazar."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In ko se je obrnila, je bil tam Jezus, ki se je vrnil živ. Toda Marija Jezusa ni prepoznala. Ni mislila, da bo Jezus oživel.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"Marija ..." Šele ko je Jezus poklical, ga je Marija prepoznala. »Gospod, res si oživel.« Jezus je bil vstal tri dni po smrti.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l" altLang="ko-KR" sz="3300">
                <a:solidFill>
                  <a:schemeClr val="tx1">
                    <a:lumMod val="65000"/>
                    <a:lumOff val="35000"/>
                  </a:schemeClr>
                </a:solidFill>
              </a:rPr>
              <a:t>Nihče na svetu ni mrtev</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in spet živ.</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Toda edini, Jezus, ki je bil vstal od mrtvih, je še vedno živ.</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Sveto pismo pravi, da tisti, ki verujejo v Jezusa, tudi oživijo</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kot Jezus.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Zato ne smemo izgubiti upanja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l" altLang="ko-KR" sz="3300">
                <a:solidFill>
                  <a:schemeClr val="tx1">
                    <a:lumMod val="65000"/>
                    <a:lumOff val="35000"/>
                  </a:schemeClr>
                </a:solidFill>
              </a:rPr>
              <a:t>za večno življenje.</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Gospod zmage, ki je premagal smrt in se vrnil v življenje.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si je mislila Marija, ko je videla, da v grobu ni Jezusa?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Jezus je vstal!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To ni Jezusov grob!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Nekdo je ukradel Jezusovo truplo!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Učenci so kupili Jezusovo truplo!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Nekdo je ukradel Jezusovo truplo!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Tedaj se je obrnila in zagledala Jezusa, ki je stal tam, vendar ni opazila, da je bil Jezus.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88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ki je šel v nebesa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je to rekel, je bil vznesen pred njihovimi očmi in oblak ga je zakril pred njihovimi očmi.</a:t>
            </a:r>
            <a:r xmlns:a="http://schemas.openxmlformats.org/drawingml/2006/main">
              <a:rPr lang="s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Učence, ki niso vedeli, da je Jezus vstal, sta prevzela strah in razočaranje.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Vstali Jezus je prišel in stal med njimi, jim pokazal svoje roke in stran ter rekel: »Ne dvomite in verujte.«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Potem pa je tri dni po smrti Lazar presenetljivo odšel. Ljudje so bili navdušeni nad tem in so hvalili Boga.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Nato je Jezus rekel, da se bo vrnil k svojemu Očetu, Bogu, in obljubil, da bo poslal Svetega Duha.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In Jezus je naročil svojim učencem, naj bodo njegove priče do konca sveta, oznanjajo evangelij in učijo besedo.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Jezus opravil vse naloge na tej deželi, je šel pred svojimi učenci v nebesa. In obljubil nam je, da se bo nekega dne vrnil v to deželo.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Jezus je svojim učencem naročil, naj oznanjajo evangelij do konca zemlje, preden se povzpne v nebesa.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Cerkev je skupina Jezusovih učencev.</a:t>
            </a:r>
            <a:r xmlns:a="http://schemas.openxmlformats.org/drawingml/2006/main">
              <a:rPr lang="sl" altLang="en-US" sz="3600">
                <a:solidFill>
                  <a:schemeClr val="tx1">
                    <a:lumMod val="65000"/>
                    <a:lumOff val="35000"/>
                  </a:schemeClr>
                </a:solidFill>
              </a:rPr>
              <a:t> </a:t>
            </a:r>
            <a:r xmlns:a="http://schemas.openxmlformats.org/drawingml/2006/main">
              <a:rPr lang="sl" altLang="ko-KR" sz="3600">
                <a:solidFill>
                  <a:schemeClr val="tx1">
                    <a:lumMod val="65000"/>
                    <a:lumOff val="35000"/>
                  </a:schemeClr>
                </a:solidFill>
              </a:rPr>
              <a:t>Kot Jezusovi učenci moramo povsod oznanjati evangelij. In mi moramo biti Jezusove priče.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še vedno živ, sedi na desni strani Boga in se bo vrnil na zemljo, kot je obljubljeno.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vstali Jezus pokazal svojim učencem?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Oznake nohtov na rokah in nogah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Oznake trnja na glavi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Oznake bičev na zadnji strani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Modrice na obrazu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① </a:t>
            </a:r>
            <a:r xmlns:a="http://schemas.openxmlformats.org/drawingml/2006/main">
              <a:rPr lang="sl" altLang="ko-KR" sz="2800">
                <a:solidFill>
                  <a:srgbClr val="ff0000"/>
                </a:solidFill>
              </a:rPr>
              <a:t>Oznake nohtov na rokah in nogah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je to rekel, je bil vznesen pred njihovimi očmi in oblak ga je zakril pred njihovimi očmi.</a:t>
            </a:r>
            <a:r xmlns:a="http://schemas.openxmlformats.org/drawingml/2006/main">
              <a:rPr lang="s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Sveti Duh je prišel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Vsi so bili napolnjeni s Svetim Duhom in so začeli govoriti v drugih jezikih, kakor jim je Duh omogočal.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Učenci so bili v Jeruzalemu, kot je rekel Jezus. Ko je prišel binkoštni dan, so bili vsi skupaj na enem mestu.</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je obudil Lazarja nazaj v življenje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 njegovi besedi.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Nekega dne bomo umrli, vendar bomo vstali, ker verujemo v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Biti moraš kristjan, ki živi z upanjem na vstajenje.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Nenadoma se je zaslišal zvok, podoben pihanju močnega vetra, in je napolnil vso hišo, kjer so sedeli.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In potem je bil ognjeni jezik na glavi vsakega človeka, nato pa so bili vsi napolnjeni s Svetim Duhom in začeli govoriti v drugih jezikih.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Ko so bili vsi presenečeni, jim je Peter začel pridigati o Jezusu in evangeliju.</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Ljudje so poslušali evangelij, se pokesali in krstili. Na ta dan je bilo krščenih več kot 3000 ljudi.</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Jezus je svojim učencem poslal Svetega Duha.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Sveti Duh je dal Petru modrost in moč za oznanjevanje evangelija.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Sveti Duh je v srcih vseh, ki verujejo v Jezusa.</a:t>
            </a:r>
            <a:r xmlns:a="http://schemas.openxmlformats.org/drawingml/2006/main">
              <a:rPr lang="sl" altLang="en-US" sz="3200">
                <a:solidFill>
                  <a:schemeClr val="tx1">
                    <a:lumMod val="65000"/>
                    <a:lumOff val="35000"/>
                  </a:schemeClr>
                </a:solidFill>
              </a:rPr>
              <a:t> </a:t>
            </a:r>
            <a:r xmlns:a="http://schemas.openxmlformats.org/drawingml/2006/main">
              <a:rPr lang="sl" altLang="ko-KR" sz="3200">
                <a:solidFill>
                  <a:schemeClr val="tx1">
                    <a:lumMod val="65000"/>
                    <a:lumOff val="35000"/>
                  </a:schemeClr>
                </a:solidFill>
              </a:rPr>
              <a:t>Ne pozabite, da je Sveti Duh tisti, ki nam daje modrost in pogum za oznanjevanje evangelija, tako kot je Petru dal modrost in moč.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pošilja Svetega Duha vsem, ki verujejo vanj, da nam pomaga.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so slišali, ko je prišel Sveti Duh?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zvok trobente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grom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piha silovit veter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zvok molitev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piha silovit veter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Vsi so bili napolnjeni s Svetim Duhom in so začeli govoriti v drugih jezikih, kakor jim je Duh omogočal.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Filip je pripovedoval evangelij Etiopcu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l" altLang="ko-KR" sz="3600"/>
              <a:t>Nato je Filip začel prav s tem odlomkom iz Svetega pisma in mu povedal dobro novico o Jezusu.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8:</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l" sz="4000"/>
              <a:t>Kajti ta moj sin je bil mrtev in je spet živ; izgubljen je bil in je najden.' Tako so začeli praznovati.</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gospodar življenja, ki vrača mrtve.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Nekega dne je Gospodov angel Filipu, ki je verjel v Jezusa, rekel: »Pojdi na jug do ceste – puščavske ceste.«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l" altLang="ko-KR" sz="3100">
                <a:solidFill>
                  <a:schemeClr val="tx1">
                    <a:lumMod val="65000"/>
                    <a:lumOff val="35000"/>
                  </a:schemeClr>
                </a:solidFill>
              </a:rPr>
              <a:t>Začel je v južno puščavo, kot je rekel angel. Spraševal se je, zakaj ga je poslal angel </a:t>
            </a:r>
            <a:r xmlns:a="http://schemas.openxmlformats.org/drawingml/2006/main">
              <a:rPr lang="sl"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Takrat je bil na vozu evnuh, ki je skrbel za denar v etiopski državi, in bral spise preroka Izaija. Filip je pristopil in vprašal. "Ali razumete, kaj berete?"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"Kako naj to razumem," je rekel, "razen če mi kdo razloži?" Filip je začel prav s tem odlomkom iz Svetega pisma in mu povedal dobro novico o Jezusu.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Etiopijec sprejel Jezusa, se je srečno vrnil v svojo deželo. Filip se je zahvalil Svetemu Duhu, da ga je vodil tja.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Filip ni mogel povsem razumeti, vendar je ubogal ukaz Svetega Duha. Tako je lahko oznanjal evangelij Etiopcem.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Včasih smo v situaciji, ki je ne moremo razumeti.</a:t>
            </a:r>
            <a:r xmlns:a="http://schemas.openxmlformats.org/drawingml/2006/main">
              <a:rPr lang="sl" altLang="en-US" sz="3200">
                <a:solidFill>
                  <a:schemeClr val="tx1">
                    <a:lumMod val="65000"/>
                    <a:lumOff val="35000"/>
                  </a:schemeClr>
                </a:solidFill>
              </a:rPr>
              <a:t> </a:t>
            </a:r>
            <a:r xmlns:a="http://schemas.openxmlformats.org/drawingml/2006/main">
              <a:rPr lang="sl" altLang="ko-KR" sz="3200">
                <a:solidFill>
                  <a:schemeClr val="tx1">
                    <a:lumMod val="65000"/>
                    <a:lumOff val="35000"/>
                  </a:schemeClr>
                </a:solidFill>
              </a:rPr>
              <a:t>Če pa Bogu zaupaš in ga tudi v tistem trenutku ubogaš v Svetem Duhu, si lahko tudi človek vere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ki oznanjajo evangelij.</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vodi odnos, s katerim bi se morali srečati.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Za kaj je bil zadolžen etiopski evnuh, ki ga je srečal Filip?</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Vodil je vojsko.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Bil je kuhar svoje države.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On</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je bil</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v</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napolniti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od</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njegov</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države</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denar.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Nadzoroval je bogoslužje v državi.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Bil je zadolžen za denar svoje države.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l" altLang="ko-KR" sz="3600"/>
              <a:t>Nato je Filip začel prav s tem odlomkom iz Svetega pisma in mu povedal dobro novico o Jezusu.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8:</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91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Savel sreča Jezusa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Koliko dni je minilo od Lazarjeve smrti, ko je prišel Jezus?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en dan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dva dni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tri dni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štiri dni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tri dni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Padel je na tla in zaslišal glas, ki mu je rekel: Savel, Savel, zakaj me preganjaš?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Bil je človek po imenu Savel, ki je sovražil tiste, ki so verjeli v Jezusa, in sovražil je cerkev.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Savel je tako sovražil Jezusa, da je šel v Damask aretirat kristjane.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se je na svoji poti približal Damasku, ga je nenadoma obsijala svetloba z neba. Zaslišal je glas: "Savel, Savel, zakaj me preganjaš?"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»Kdo si, Gospod?« je vprašal Savel. "Jaz sem Jezus, ki ga ti preganjaš." Savel je bil presenečen, da je Jezus živ. Mislil je, da je Jezus mrtev.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Savel, ki je srečal Jezusa, je postal nov človek. Tako je postal apostol Pavel, ki je trdo delal za oznanjevanje evangelija poganom in napisal veliko svetopisemskih knjig.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Savel je bil človek, ki je preganjal cerkev, toda Bog ga je imenoval za apostola.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Savel, ki je srečal Jezusa, je živel popolnoma drugačno življenje kot prej.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Kakšne spremembe ste naredili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odkar si srečal Jezusa?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Tisti, ki srečajo Jezusa, morajo živeti drugačno življenje kot kdaj koli prej.</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odpušča hudobnim ljudem, kot je Savel, jih pokliče in postavi za delavce.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Zakaj je Savel šel v Damask?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Aretirati kristjane.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Na izlet.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Imeti bogoslužje.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Oznanjati evangelij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① </a:t>
            </a:r>
            <a:r xmlns:a="http://schemas.openxmlformats.org/drawingml/2006/main">
              <a:rPr lang="sl" altLang="ko-KR" sz="2800">
                <a:solidFill>
                  <a:srgbClr val="ff0000"/>
                </a:solidFill>
              </a:rPr>
              <a:t>Aretirati kristjane.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Padel je na tla in zaslišal glas, ki mu je rekel: Savel, Savel, zakaj me preganjaš?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l" sz="3600"/>
              <a:t>Jezus ji reče: Jaz sem vstajenje in življenje. Kdor vame veruje, bo živel, četudi umre;</a:t>
            </a:r>
            <a:endParaRPr xmlns:a="http://schemas.openxmlformats.org/drawingml/2006/main" altLang="ko-KR" lang="en-US" sz="3600"/>
          </a:p>
          <a:p>
            <a:pPr xmlns:a="http://schemas.openxmlformats.org/drawingml/2006/main" lvl="0">
              <a:defRPr/>
            </a:pPr>
            <a:r xmlns:a="http://schemas.openxmlformats.org/drawingml/2006/main">
              <a:rPr altLang="ko-KR" lang="sl" sz="3600"/>
              <a:t>in kdor živi in veruje vame, ne bo nikoli umrl. Ali verjameš temu?"</a:t>
            </a:r>
            <a:endParaRPr xmlns:a="http://schemas.openxmlformats.org/drawingml/2006/main" altLang="ko-KR" lang="en-US" sz="3600"/>
          </a:p>
          <a:p>
            <a:pPr xmlns:a="http://schemas.openxmlformats.org/drawingml/2006/main" lvl="0">
              <a:defRPr/>
            </a:pPr>
            <a:r xmlns:a="http://schemas.openxmlformats.org/drawingml/2006/main">
              <a:rPr altLang="ko-KR" lang="s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92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Paulov dober prijatelj,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Toda Barnaba ga je vzel in pripeljal k apostolom. Povedal jim je, kako je Savel na svojem potovanju videl Gospoda in da mu je Gospod govoril ter kako je v Damasku neustrašno pridigal v Jezusovem imenu.</a:t>
            </a:r>
            <a:r xmlns:a="http://schemas.openxmlformats.org/drawingml/2006/main">
              <a:rPr lang="s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Potem ko je Pavel srečal Jezusa, je želel spoznati Jezusove učence.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Toda Jezusovi učenci so se Pavla bali. Ker niso vedeli, da je Pavel potem, ko je srečal Jezusa, začel verovati vanj.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Barnaba je pomagal Pavlu. »Res je srečal Jezusa in se popolnoma spremenil!«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"Videl sem tudi Pavla pridigati v Damasku, kamor je šel aretirat kristjane!" Učenci so se z lahkoto spoprijateljili s Pavlom.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 tem sta Barnaba in Pavel postala dobra prijatelja in potovala po vsem svetu, da bi skupaj oznanjala evangelij.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Pavel, ki je preganjal cerkev, je srečal Jezusa in postal nov človek, a mu ljudje niso verjeli.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Toda Bog je pripravil Barnaba in ga ustvaril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dober sodelavec za Paula.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Tako kot Pavel in Barnaba bi morali biti dobri prijatelji vere in si pomagati.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nam pošlje prijatelja, ki nam lahko pomaga, ko smo v težavah.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Kdo je Pavlu pomagal in postal prijatelj, ko je bil v težavah?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Janez</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74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Jezusovo spremenjenje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Toda Barnaba ga je vzel in pripeljal k apostolom. Povedal jim je, kako je Savel na svojem potovanju videl Gospoda in da mu je Gospod govoril ter kako je v Damasku neustrašno pridigal v Jezusovem imenu.</a:t>
            </a:r>
            <a:r xmlns:a="http://schemas.openxmlformats.org/drawingml/2006/main">
              <a:rPr lang="s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93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Dorcas, ki je oživela.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Peter jih je poslal vse iz sobe; nato je pokleknil in molil. Ko se je obrnil proti mrtvi ženski, je rekel: "Tabitha, vstani." Odprla je oči in ko je zagledala Petra, je sedla.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Bila je učenka po imenu Dorka, ki je vedno delala dobro in pomagala ubogim.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Približno takrat je zbolela in umrla. Njeni sosedje so bili zelo žalostni in so pripeljali Petra nazaj.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Peter prišel, so vsi, ki jim je pomagala, jokali in kazali oblačila, ki jih je prejel v dar.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Peter jih je poslal vse iz sobe; potem se je spustil na kolena in molil.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"Dorkas, vstani!" je rekel Peter. Odprla je oči in sedla ter zagledala Petra. Ko so to videli, so bili vsi veseli in veliko ljudi v tisti vasi je verovalo v Jezusa.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Peter je bil Jezusov učenec in bil je sposoben narediti to, kar je storil Jezus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ko je bil na tej zemlji.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000">
                <a:solidFill>
                  <a:schemeClr val="tx1">
                    <a:lumMod val="65000"/>
                    <a:lumOff val="35000"/>
                  </a:schemeClr>
                </a:solidFill>
              </a:rPr>
              <a:t>Jezus je svojim učencem rekel, da bodo storili enako, kot je on.</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l" altLang="ko-KR" sz="3000">
                <a:solidFill>
                  <a:schemeClr val="tx1">
                    <a:lumMod val="65000"/>
                    <a:lumOff val="35000"/>
                  </a:schemeClr>
                </a:solidFill>
              </a:rPr>
              <a:t>Smo Jezusovi učenci.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l" altLang="ko-KR" sz="3000">
                <a:solidFill>
                  <a:schemeClr val="tx1">
                    <a:lumMod val="65000"/>
                    <a:lumOff val="35000"/>
                  </a:schemeClr>
                </a:solidFill>
              </a:rPr>
              <a:t>Moramo se naučiti in se spomniti, kaj je Jezus naredil v tej deželi, in delati iste stvari kot Jezus.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daje svojim učencem moč, da lahko oznanjajo evangelij.</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Tam se je pred njimi spremenil. Njegov obraz je zasijal kakor sonce in njegova oblačila so postala bela kakor svetloba.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17:</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Peter prišel k Dorki, so bili ljudje žalostni in kaj so mu pokazali?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Oblačila, ki jih je naredila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Obroki, ki jih je pripravila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Dorcin sin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Dorcino pismo.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① </a:t>
            </a:r>
            <a:r xmlns:a="http://schemas.openxmlformats.org/drawingml/2006/main">
              <a:rPr lang="sl" altLang="ko-KR" sz="2800">
                <a:solidFill>
                  <a:srgbClr val="ff0000"/>
                </a:solidFill>
              </a:rPr>
              <a:t>Oblačila, ki jih je naredila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Peter jih je poslal vse iz sobe; nato je pokleknil in molil. Ko se je obrnil proti mrtvi ženski, je rekel: "Tabitha, vstani." Odprla je oči in ko je zagledala Petra, je sedla.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9:</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94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Kornelij, odrešen pogan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Obrezani verniki, ki so prišli s Petrom, so bili presenečeni, da se je dar Svetega Duha izlil celo na pogane.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Apostolska dela 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l" altLang="ko-KR" sz="2500">
                <a:solidFill>
                  <a:schemeClr val="tx1">
                    <a:lumMod val="65000"/>
                    <a:lumOff val="35000"/>
                  </a:schemeClr>
                </a:solidFill>
              </a:rPr>
              <a:t>V Cezareji je bil mož po imenu Kornelij, stotnik v tako imenovanem italskem polku.</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l" altLang="ko-KR" sz="2500">
                <a:solidFill>
                  <a:schemeClr val="tx1">
                    <a:lumMod val="65000"/>
                    <a:lumOff val="35000"/>
                  </a:schemeClr>
                </a:solidFill>
              </a:rPr>
              <a:t>On in vsa njegova družina so bili pobožni in bogaboječi; velikodušno je dajal tistim v stiski in redno molil k Bogu.</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Nekega dne je Kornelij med molitvijo slišal božji glas. "Pošlji moža, da postane mož z imenom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l" altLang="ko-KR" sz="2400">
                <a:solidFill>
                  <a:schemeClr val="tx1">
                    <a:lumMod val="65000"/>
                    <a:lumOff val="35000"/>
                  </a:schemeClr>
                </a:solidFill>
              </a:rPr>
              <a:t>Takrat je tudi Peter videl videnje v molitvi. Bog mu je dal živali iz nebes, ki jih Judje niso mogli jesti, in mu naročil, naj jih poje.</a:t>
            </a:r>
            <a:r xmlns:a="http://schemas.openxmlformats.org/drawingml/2006/main">
              <a:rPr lang="sl" altLang="en-US" sz="2400">
                <a:solidFill>
                  <a:schemeClr val="tx1">
                    <a:lumMod val="65000"/>
                    <a:lumOff val="35000"/>
                  </a:schemeClr>
                </a:solidFill>
              </a:rPr>
              <a:t> </a:t>
            </a:r>
            <a:r xmlns:a="http://schemas.openxmlformats.org/drawingml/2006/main">
              <a:rPr lang="sl" altLang="ko-KR" sz="2400">
                <a:solidFill>
                  <a:schemeClr val="tx1">
                    <a:lumMod val="65000"/>
                    <a:lumOff val="35000"/>
                  </a:schemeClr>
                </a:solidFill>
              </a:rPr>
              <a:t>»Ničesar, kar je Bog očistil, ne imenujete nečisto.«</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 koncu je Peter sledil možem, ki jih je poslal Kornelij, in odšel v Kornelijevo hišo.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l" altLang="ko-KR" sz="2400">
                <a:solidFill>
                  <a:schemeClr val="tx1">
                    <a:lumMod val="65000"/>
                    <a:lumOff val="35000"/>
                  </a:schemeClr>
                </a:solidFill>
              </a:rPr>
              <a:t>Peter jim je oznanjal Jezusa in evangelij Korneliju in njegovi družini. Nato se je Sveti Duh spustil nanje. Ob pogledu na to je spoznal; "Tudi pogani so lahko rešeni, če verjamejo v Jezusa!"</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l" altLang="ko-KR" sz="3400">
                <a:solidFill>
                  <a:schemeClr val="tx1">
                    <a:lumMod val="65000"/>
                    <a:lumOff val="35000"/>
                  </a:schemeClr>
                </a:solidFill>
              </a:rPr>
              <a:t>Peter je mislil, da lahko samo Judje verjamejo v Jezusa in se rešijo.</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l" altLang="ko-KR" sz="3400">
                <a:solidFill>
                  <a:schemeClr val="tx1">
                    <a:lumMod val="65000"/>
                    <a:lumOff val="35000"/>
                  </a:schemeClr>
                </a:solidFill>
              </a:rPr>
              <a:t>Toda Božji evangelij nima diskriminacije med vsemi ljudmi sveta.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l" altLang="ko-KR" sz="3400">
                <a:solidFill>
                  <a:schemeClr val="tx1">
                    <a:lumMod val="65000"/>
                    <a:lumOff val="35000"/>
                  </a:schemeClr>
                </a:solidFill>
              </a:rPr>
              <a:t>Evangelij moramo oznanjati vsem na svetu, da se bodo lahko rešili.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vzel s seboj Petra, Jakoba in Janeza ter jih same popeljal na visoko goro.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daje odrešenje vsakomur, ki veruje vanj, ne glede na narodnost ali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Kakšno videnje je videl Peter med molitvijo?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Jezus sestopi iz nebes.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Sveto pismo, ki prihaja iz nebes.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Angeli, ki prihajajo z neba.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Živali, ki jih Judje ne morejo jesti, so prišle iz nebes.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Živali, ki jih Judje ne morejo jesti, so prišle iz nebes.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Obrezani verniki, ki so prišli s Petrom, so bili presenečeni, da se je dar Svetega Duha izlil celo na pogane.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Apostolska dela 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95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Petje himn</a:t>
            </a:r>
            <a:endParaRPr xmlns:a="http://schemas.openxmlformats.org/drawingml/2006/main" lang="en-US" altLang="ko-KR" sz="4000"/>
          </a:p>
          <a:p>
            <a:pPr xmlns:a="http://schemas.openxmlformats.org/drawingml/2006/main" algn="ctr">
              <a:defRPr/>
            </a:pPr>
            <a:r xmlns:a="http://schemas.openxmlformats.org/drawingml/2006/main">
              <a:rPr lang="sl" altLang="ko-KR" sz="4000"/>
              <a:t>tudi v zaporu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l" altLang="ko-KR" sz="3600"/>
              <a:t>Okoli polnoči sta Pavel in Sila molila in pela hvalnice Bogu, drugi zaporniki pa so ju poslušali.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in Sila sta se po najboljših močeh trudila oznanjati evangelij v Filipu. Toda ljudje, ki so to sovražili, so Pavla in Sila pretepli in ju dali v ječo.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in Sila sta celo v zaporu molila in hvalila Boga. Vsi v zaporu so to poslušali.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Nato je bil nenadoma tako močan potres, da so se odprla vsa vrata zapora. Ječar je bil zelo zaskrbljen, saj je mislil, da so ujetniki pobegnili.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Paul je zavpil: »Ne skrbi! Vsi smo tukaj!« "Gospod, kaj moram storiti, da bom rešen?" Ječar je vprašal.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"Veruj v Gospoda Jezusa. Potem boš ti in tvoja družina rešena!" Ob tisti uri ponoči ju je ječar vzel in jima izpiral rane; potem so bili takoj on in vsa njegova družina krščeni.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Tam se je pred njimi spremenil. Njegov obraz je zasijal kakor sonce in njegova oblačila so postala bela kakor svetloba.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l" altLang="ko-KR" sz="2900">
                <a:solidFill>
                  <a:schemeClr val="tx1">
                    <a:lumMod val="65000"/>
                    <a:lumOff val="35000"/>
                  </a:schemeClr>
                </a:solidFill>
              </a:rPr>
              <a:t>Pavel in Sila nista bila razočarana in sta molila in hvalila,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čeprav so bili pretepeni do smrti.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Nato je Bog odprl vrata zapora in jim dal priložnost, da oznanjajo evangelij</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ječarju in njegovi družini.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Včasih smo tudi mi v težavah.</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In če se ne boste izneverili in prešli na molitev in hvalo, vas bo Bog rešil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l" altLang="ko-KR" sz="2900">
                <a:solidFill>
                  <a:schemeClr val="tx1">
                    <a:lumMod val="65000"/>
                    <a:lumOff val="35000"/>
                  </a:schemeClr>
                </a:solidFill>
              </a:rPr>
              <a:t>na neverjeten način.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mi daje moč, da premagam vse težave in nadloge.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sta Paul in Silas počela v zaporu??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Jokala sta.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Prosili so za življenje.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Bili so razočarani.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Molili so in peli hvalnice.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Molili so in peli hvalnice.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l" altLang="ko-KR" sz="3600"/>
              <a:t>Okoli polnoči sta Pavel in Sila molila in pela hvalnice Bogu, drugi zaporniki pa so ju poslušali.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Pavel je oznanjal evangelij kralju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Pavel je odgovoril: "Kratek čas ali dolgo - prosim Boga, da ne samo vi, ampak vsi, ki me danes poslušate, postanete to, kar sem, razen teh verig."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oznanjal evangelij in na koncu postal jetnik v Jeruzalemu. Kralj Agripa je vprašal o grehih jetnika Pavla.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"Imate dovoljenje, da govorite zase!" Agripa je Pavlu dal čas, da začne s svojim zagovorom.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priložnost izkoristil za oznanjevanje evangelija. "O kralj, upam, da boš postal kot jaz, razen teh verig!"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Kralj pri Pavlu ni našel greha. Pavel je hotel iti v Rim in oznanjati evangelij cesarju.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Ravno takrat sta se pred njimi pojavila Mojzes in Elija, ki sta se pogovarjala z Jezusom.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Nazadnje se je Pavel obrnil na rimskega cesarja. Pavel je kot ujetnik stopil na čoln, da bi šel k rimskemu cesarju.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Pavel je bil ujetnik, vendar je ponosno oznanjal evangelij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pred kraljem svojega sojenja.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Ker se ni sramoval evangelija in je verjel, da je ponosna resnica.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Moramo biti sposobni samozavestno in pogumno oznanjati Jezusov evangelij, kogarkoli srečamo.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veliko višji od najvišjega človeka na svetu.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naredil Pavel, ko mu je kralj Pavlov proces dal priložnost spregovoriti?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Oznanjal je Jezusov evangelij.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Obtožil je slabo osebo.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Prosil je za izpustitev.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Molil je in pel hvalnice.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① </a:t>
            </a:r>
            <a:r xmlns:a="http://schemas.openxmlformats.org/drawingml/2006/main">
              <a:rPr lang="sl" altLang="ko-KR" sz="2800">
                <a:solidFill>
                  <a:srgbClr val="ff0000"/>
                </a:solidFill>
              </a:rPr>
              <a:t>Oznanjal je Jezusov evangelij.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Pavel je odgovoril: "Kratek čas ali dolgo - prosim Boga, da ne samo vi, ampak vsi, ki me danes poslušate, postanete to, kar sem, razen teh verig."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Ladja se potaplja!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in rekel: »Ne boj se, Paul. Pred Cezarjem moraš soditi; in Bog ti je milostno podaril življenja vseh, ki plujejo s teboj.'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27:</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Pavla so skupaj z drugimi ujetniki z ladjo odpeljali v Rim.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Vendar pa je ladji zaradi tajfuna grozila potopitev. Vsi so se tresli od strahu.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molil k Bogu in povedal ljudem. "Ne boj se. Bog je rekel, da nihče ne bo umrl."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Glas iz oblaka je rekel: »To je moj Sin, ki ga ljubim; z njim sem zelo zadovoljen. Poslušajte 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Ladja se je potopila, a kot je rekel Pavel, so vsi ljudje lahko pristali na otoku brez ene same smrti.</a:t>
            </a:r>
            <a:r xmlns:a="http://schemas.openxmlformats.org/drawingml/2006/main">
              <a:rPr lang="s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Pavel je na otoku oznanjal Jezusa in slavil Boga.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Pavel je molil, spodbujal druge, tudi v kriznih časih, ko se je ladja skoraj potopila.</a:t>
            </a:r>
            <a:r xmlns:a="http://schemas.openxmlformats.org/drawingml/2006/main">
              <a:rPr lang="sl" altLang="en-US" sz="3200">
                <a:solidFill>
                  <a:schemeClr val="tx1">
                    <a:lumMod val="65000"/>
                    <a:lumOff val="35000"/>
                  </a:schemeClr>
                </a:solidFill>
              </a:rPr>
              <a:t> </a:t>
            </a:r>
            <a:r xmlns:a="http://schemas.openxmlformats.org/drawingml/2006/main">
              <a:rPr lang="sl" altLang="ko-KR" sz="3200">
                <a:solidFill>
                  <a:schemeClr val="tx1">
                    <a:lumMod val="65000"/>
                    <a:lumOff val="35000"/>
                  </a:schemeClr>
                </a:solidFill>
              </a:rPr>
              <a:t>Na koncu so bili vsi rešeni,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tako kot je rekel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Božje ljudstvo je odgovorno za posredovanje Božje volje svetu z molitvijo in za dobro novico o Božjem odrešenju.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lastnik vsega življenja na svetu. Nič ne umre brez njegovega dovoljenja.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naredil Paul, ko je ladja naletela na tajfun?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Jokal je.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Skočil je v morje.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Boril se je proti pilotu.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Molil je k Bogu.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Molil je k Bogu.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in rekel: »Ne boj se, Paul. Pred Cezarjem moraš soditi; in Bog ti je milostno podaril življenja vseh, ki plujejo s teboj.'</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akti</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27:</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98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Pavlova prošnja za Onezima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Prosim vas za svojega sina Onizima, ki je postal moj sin, ko sem bil v verigah.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Filemon</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Onezim je bil Filemonov služabnik. Vendar se je brez gospodarjevega dovoljenja izmuznil v Rim.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Onezim je srečal Pavla, ki je bil zaprt v Rimu. Pavel mu je oznanjal evangelij in začel je verovati v Jezusa.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so to slišali, so prestrašeni padli z obrazom na tla. Jezus je rekel: "Ne boj se." Ko so pogledali navzgor, niso videli nikogar razen Jezusa.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Onezimu rekel, naj se vrne k svojemu gospodarju Filemonu in ga prosi za odpuščanje. In Pavel je Onezimu rekel, naj živi kot vernik v Jezusa.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Onezim je bil zaskrbljen. Ker je takrat pobeglega služabnika ubil njegov lastnik.</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za Onizima napisal pismo svojemu gospodarju Filemonu, naj mu odpusti. To pismo je v Svetem pismu 'Filemon'.</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Pavel je ponovno povezal prekinjeno razmerje med Onezimom in Filemonom. Onezim je prosil Filemona odpuščanja in ta je Onezimu odpustil.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Prositi moramo za odpuščanje, če smo storili kaj narobe.</a:t>
            </a:r>
            <a:r xmlns:a="http://schemas.openxmlformats.org/drawingml/2006/main">
              <a:rPr lang="sl" altLang="en-US" sz="3200">
                <a:solidFill>
                  <a:schemeClr val="tx1">
                    <a:lumMod val="65000"/>
                    <a:lumOff val="35000"/>
                  </a:schemeClr>
                </a:solidFill>
              </a:rPr>
              <a:t> </a:t>
            </a:r>
            <a:r xmlns:a="http://schemas.openxmlformats.org/drawingml/2006/main">
              <a:rPr lang="sl" altLang="ko-KR" sz="3200">
                <a:solidFill>
                  <a:schemeClr val="tx1">
                    <a:lumMod val="65000"/>
                    <a:lumOff val="35000"/>
                  </a:schemeClr>
                </a:solidFill>
              </a:rPr>
              <a:t>In če nam je kdo naredil kaj narobe, mu moramo odpustiti.</a:t>
            </a:r>
            <a:r xmlns:a="http://schemas.openxmlformats.org/drawingml/2006/main">
              <a:rPr lang="sl" altLang="en-US" sz="3200">
                <a:solidFill>
                  <a:schemeClr val="tx1">
                    <a:lumMod val="65000"/>
                    <a:lumOff val="35000"/>
                  </a:schemeClr>
                </a:solidFill>
              </a:rPr>
              <a:t> </a:t>
            </a:r>
            <a:r xmlns:a="http://schemas.openxmlformats.org/drawingml/2006/main">
              <a:rPr lang="sl" altLang="ko-KR" sz="3200">
                <a:solidFill>
                  <a:schemeClr val="tx1">
                    <a:lumMod val="65000"/>
                    <a:lumOff val="35000"/>
                  </a:schemeClr>
                </a:solidFill>
              </a:rPr>
              <a:t>To ljudje verjamejo v Jezusa.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prinaša mir in spravo tam, kjer so prepiri in spopadi.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Koga je Onezim srečal v Rimu, ko je pobegnil od svojega lastnika Filemona?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Janez</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Prosim vas za svojega sina Onizima, ki je postal moj sin, ko sem bil v verigah.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Filemon</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99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Timotej, Pavlov učenec</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l" altLang="ko-KR" sz="3600"/>
              <a:t>Spomnil sem se na tvojo iskreno vero, ki je najprej živela v tvoji babici Loidi in v tvoji materi Euniki in, prepričan sem, zdaj živi tudi v tebi.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2Timotej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je imel učenca po imenu Timotej. Timotej je misijonar s Pavlom že od malega.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Bil je mož, ki je imel dva sinova. Drugi sin je prosil očeta, naj mu vnaprej da svoj delež premoženja.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Jezus je bil na tej zemlji v človeški podobi, vendar je tudi Bog.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Kot je Bog zapovedal svojim učencem na gori,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moramo verjeti v Jezusa kot božjega sina in ga pozorno poslušati.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Pavel, ki je bil v zaporu, je vedel, da bo kmalu umrl, in je napisal pismo svojemu ljubljenemu učencu Timoteju.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V pismu je pisalo, kako naj Timotej kot cerkveni služabnik poučuje vernike.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Timotej in verniki so prebrali Pavlovo pismo in se odločili, da tudi v preganjanju ne bodo izgubili vere do konca.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Tako se je Pavlova vera prenesla na njegovega učenca Timoteja in spet na cerkve.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Zahvaljujoč evangelistom, ki so nam oznanjali evangelij, in učiteljem, ki so nas učili Božje besede, sta naša vera in naša cerkev rasli.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Zdaj moramo predati svojo vero in jih naučiti Božje besede, ki smo se je naučili.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vstal in večno živi s cerkvami in verniki, ki verujejo vanj.</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Komu je Pavel napisal pismo, ko se je bližal dan njegove smrti?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Označi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Timotej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Timotej</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l" altLang="ko-KR" sz="3600"/>
              <a:t>Spomnil sem se na tvojo iskreno vero, ki je najprej živela v tvoji babici Loidi in v tvoji materi Euniki in, prepričan sem, zdaj živi tudi v tebi.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2Timotej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100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John je videl osupljiv prizor</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Tisti, ki pričuje za te reči, pravi: "Da, kmalu pridem." Amen. Pridi, Gospod Jezus.</a:t>
            </a:r>
            <a:endParaRPr xmlns:a="http://schemas.openxmlformats.org/drawingml/2006/main" lang="en-US" altLang="ko-KR" sz="3600"/>
          </a:p>
          <a:p>
            <a:pPr xmlns:a="http://schemas.openxmlformats.org/drawingml/2006/main" lvl="0">
              <a:defRPr/>
            </a:pPr>
            <a:r xmlns:a="http://schemas.openxmlformats.org/drawingml/2006/main">
              <a:rPr lang="s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Razodetje</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22:</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lepo sije s veličastnim videzom.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Preganjanje cerkve je bilo iz dneva v dan hujše. Vsi njegovi učenci so bili mučeni, medtem ko so ohranili vero, in Janez je bil zaprt na Patmosu.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Nekega dne je zaslišal močan glas, podoben trobenti, ki je rekel: »Napiši na zvitek, kar vidiš, in to pošlji sedmim cerkvam.«</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Tudi Janez je videl Jezusa. Jezus je bil podoba kralja, ki je imel vso oblast sveta.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Janez je videl novo nebo in novo zemljo, ki prihaja. Ne bo nič hudega, ne bo žalosti in vedno bo sreča z Bogom.</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Janez je napisal vsa ta videnja in jih pisal cerkvam. »Ohranite vero, kajti Gospod bo spet prišel!« To je zadnja knjiga Svetega pisma, Razodetje</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Jezus se bo spet vrnil na to zemljo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nekoč kot sodnik.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Takrat tisti, ki niso verjeli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v Jezusu večno trpeti,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Tisti, ki verjamejo v Jezusa, bodo uživali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Večno življenje s srečo.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Čakate, da Jezus spet pride?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Tega upanja ne smemo izgubiti, vero v to zemljo moramo ohraniti do konca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se bo spet vrnil na to zemljo kot kralj, sodil vse stvari in vladal vsem stvarem za vedno.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Kako se imenuje otok, kjer je bil zaprt učenec Janez?</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Havaji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Tisti, ki pričuje za te reči, pravi: "Da, kmalu pridem." Amen. Pridi, Gospod Jezus.</a:t>
            </a:r>
            <a:endParaRPr xmlns:a="http://schemas.openxmlformats.org/drawingml/2006/main" lang="en-US" altLang="ko-KR" sz="3600"/>
          </a:p>
          <a:p>
            <a:pPr xmlns:a="http://schemas.openxmlformats.org/drawingml/2006/main" lvl="0">
              <a:defRPr/>
            </a:pPr>
            <a:r xmlns:a="http://schemas.openxmlformats.org/drawingml/2006/main">
              <a:rPr lang="s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Razodetje</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22:</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Kdo ni videl Jezusovega spremenjenja?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Janez</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Tam se je pred njimi spremenil. Njegov obraz je zasijal kakor sonce in njegova oblačila so postala bela kakor svetloba.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17:</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75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a:t>
            </a:r>
            <a:r xmlns:a="http://schemas.openxmlformats.org/drawingml/2006/main">
              <a:rPr lang="sl" altLang="en-US" sz="4400"/>
              <a:t> </a:t>
            </a:r>
            <a:r xmlns:a="http://schemas.openxmlformats.org/drawingml/2006/main">
              <a:rPr lang="sl" altLang="ko-KR" sz="4400"/>
              <a:t>Ljubi otroke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l" sz="3600"/>
              <a:t>Ko je Jezus to videl, je bil ogorčen. Rekel jim je: »Pustite otročiče, naj prihajajo k meni, in ne branite jim, kajti takšnim je božje kraljestvo.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Starš je svojega otroka pripeljal k Jezusu, da bi ga Jezus blagoslovil.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Nato so Jezusa učenci grajali. "Kako si drzneš pripeljati svojega otroka k Jezusu?"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Jezus to videl, je jezen rekel.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 branite otrokom, da pridejo k meni. Takšnim, kot so ti otroci, pripada Božje kraljestvo!«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Toda sin je v daljni državi zapravil vse svoje premoženje in postal nesrečen.</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»Kdor ne sprejme božjega kraljestva kakor otrok, ne pride vanj.« In vzel je otroke v naročje, položil nanje roke in jih blagoslovil.</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Jezus je rekel, da božje kraljestvo pripada takšnim, kot so ti otroci.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Postanimo tudi mi otroci, ki ljubimo Boga in ubogamo Jezusa, ne da bi izgubili čistost, poštenost,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in pravo otroško srce.</a:t>
            </a:r>
            <a:r xmlns:a="http://schemas.openxmlformats.org/drawingml/2006/main">
              <a:rPr altLang="en-US" lang="sl"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ljubi, ceni in blagoslavlja otroke.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so storili učenci, ko so otroci poskušali iti k Jezusu?</a:t>
            </a:r>
            <a:r xmlns:a="http://schemas.openxmlformats.org/drawingml/2006/main">
              <a:rPr altLang="en-US" lang="s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Z veseljem so jih sprejeli.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Očitali so jim, naj ne gredo k Jezusu.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Otrokom so predstavili Jezusa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Dali so jim nekaj hrane in jih poslali domov.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② </a:t>
            </a:r>
            <a:r xmlns:a="http://schemas.openxmlformats.org/drawingml/2006/main">
              <a:rPr altLang="ko-KR" lang="sl" sz="2800">
                <a:solidFill>
                  <a:srgbClr val="ff0000"/>
                </a:solidFill>
              </a:rPr>
              <a:t>Očitali so jim, naj ne gredo k Jezusu.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l" sz="3600"/>
              <a:t>Ko je Jezus to videl, je bil ogorčen. Rekel jim je: »Pustite otročiče, naj prihajajo k meni, in ne branite jim, kajti takšnim je božje kraljestvo.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je ozdravil slepca, Bartimaja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l" sz="3600"/>
              <a:t>»Pojdi,« je rekel Jezus, »tvoja vera te je ozdravila.« Takoj je spregledal in šel za Jezusom po cesti.</a:t>
            </a:r>
            <a:endParaRPr xmlns:a="http://schemas.openxmlformats.org/drawingml/2006/main" altLang="ko-KR" lang="en-US" sz="3600"/>
          </a:p>
          <a:p>
            <a:pPr xmlns:a="http://schemas.openxmlformats.org/drawingml/2006/main" lvl="0">
              <a:defRPr/>
            </a:pPr>
            <a:r xmlns:a="http://schemas.openxmlformats.org/drawingml/2006/main">
              <a:rPr altLang="ko-KR" lang="s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Jezus prišel v Jeriho, je Bartimaj kot slepec sedel ob cesti in prosjačil.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slišal, da je Jezus iz Nazareta, je začel vpiti: "Jezus, Davidov sin, usmili se me!"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poklical Bartimeja. "Kaj hočeš, da naredim zate?" Jezus ga je vprašal. Slepec je rekel: "Rabi, rad bi videl."</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Sin je spoznal, da je postal bolj nesrečen kot služabniki v očetovi hiši.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l" sz="2800">
                <a:solidFill>
                  <a:schemeClr val="tx1">
                    <a:lumMod val="65000"/>
                    <a:lumOff val="35000"/>
                  </a:schemeClr>
                </a:solidFill>
              </a:rPr>
              <a:t>Zato se je vrnil in prosil očeta, naj ga sprejme kot enega svojih služabnikov.</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»Pojdi,« je rekel Jezus, »tvoja vera te je ozdravila.« Takoj je spregledal.</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"Hvala ti, Jezus!" Bartimej je sledil Jezusu, ki mu je dal spregledati.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Jezus je rekel Bartimeju: »Tvoja vera te je ozdravila.«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Vera je tista, ki nas rešuje.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Vera se izraža v iskreni molitvi.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Ko molimo Jezusa,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To vero moramo imeti.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posluša in odgovarja na naše iskrene molitve.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Za kaj je Bartimej prosil Jezusa?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Daj mi veliko denarja.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Želim biti tvoj učenec.</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Naj hodim po vodi.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Želim videti znova.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Želim videti znova.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l" sz="3600"/>
              <a:t>»Pojdi,« je rekel Jezus, »tvoja vera te je ozdravila.« Takoj je spregledal in šel za Jezusom po cesti.</a:t>
            </a:r>
            <a:endParaRPr xmlns:a="http://schemas.openxmlformats.org/drawingml/2006/main" altLang="ko-KR" lang="en-US" sz="3600"/>
          </a:p>
          <a:p>
            <a:pPr xmlns:a="http://schemas.openxmlformats.org/drawingml/2006/main" lvl="0">
              <a:defRPr/>
            </a:pPr>
            <a:r xmlns:a="http://schemas.openxmlformats.org/drawingml/2006/main">
              <a:rPr altLang="ko-KR" lang="s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Zahej je splezal na drevo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l" sz="3600"/>
              <a:t>Kajti Sin človekov je prišel iskat in rešit izgubljeno."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19:</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Bil je bogat človek po imenu Zahej. Bil je glavni davkar, zato so ga ljudje sovražili.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Nekega dne je Jezus prišel v vas, kjer je živel Zahej. Veliko ljudi se je zgrnilo, da bi videli Jezusa.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Takoj ko je oče od daleč zagledal sina, ki prihaja, je stekel k njemu, ga objel in z veseljem sprejel.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Zahej je splezal na drevo, da bi videl Jezusa. Jezus ga je pogledal in rekel. »Zahej, takoj pridi dol. Danes moram ostati pri tebi.”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Zahej se je Jezusu odločil: »Polovico svojega premoženja bom dal ubogim.«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rekel: "Danes je v to hišo prišlo odrešenje. Prišel sem iskat in rešit izgubljeno."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Ko je Zahej srečal Jezusa, je priznal, da bo svojo najljubšo lastnino razdal ubogim.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Kaj je za vas najpomembnejše?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Čemu ste se odpovedali po srečanju z Jezusom?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Zapomniti si moramo, da je za nas najbolj dragocen Jezus.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Odrešenik, ki je prišel v to deželo, da bi rešil vse brez razlike.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Zakaj so ljudje sovražili Zaheja?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Ker</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on</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je bil</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vodja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davek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zbiralec.</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Ker je dobro verjel v Jezusa.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Ker je veliko molil.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Ker je bil čeden.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Ker je bil glavni davkar.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l" sz="3600"/>
              <a:t>Kajti Sin človekov je prišel iskat in rešit izgubljeno."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19:</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l">
                <a:solidFill>
                  <a:schemeClr val="tx1">
                    <a:lumMod val="50000"/>
                    <a:lumOff val="50000"/>
                  </a:schemeClr>
                </a:solidFill>
              </a:rPr>
              <a:t>št. 78 Božja beseda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l" sz="4400"/>
              <a:t>Hiša, zgrajena na skali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»Zato je vsak, kdor posluša te moje besede in jih uresničuje, podoben modremu možu, ki je zgradil svojo hišo na skali.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7:</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Jezus je povedal zgodbo o dveh moških, ki sta gradila hišo.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rekel: "Bog, tvoj oče te vedno čaka."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Eden od njih se je odločil zgraditi svojo hišo na pesku, drugi na skali.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Oba sta trdo delala, da sta zgradila hišo. Obe hiši sta bili na zunaj videti močni brez velike razlike.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močno deževje povzročilo poplavo, je hišo, zgrajeno na pesku, odneslo. Toda hiša, zgrajena na skali, je ostala trdna.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»Vsakdo, ki posluša moje besede in jih udejanja, je podoben modremu možu, ki je zgradil svojo hišo na skali.«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Jezus je rekel: »Vsakdo, ki posluša moje besede in jih udejanja, je podoben modremu možu, ki je zgradil svojo hišo na skali.«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Ali vsako Božjo besedo uresničujete?</a:t>
            </a:r>
            <a:r xmlns:a="http://schemas.openxmlformats.org/drawingml/2006/main">
              <a:rPr altLang="en-US" lang="sl" sz="3600">
                <a:solidFill>
                  <a:schemeClr val="tx1">
                    <a:lumMod val="65000"/>
                    <a:lumOff val="35000"/>
                  </a:schemeClr>
                </a:solidFill>
              </a:rPr>
              <a:t> </a:t>
            </a:r>
            <a:r xmlns:a="http://schemas.openxmlformats.org/drawingml/2006/main">
              <a:rPr altLang="ko-KR" lang="sl" sz="3600">
                <a:solidFill>
                  <a:schemeClr val="tx1">
                    <a:lumMod val="65000"/>
                    <a:lumOff val="35000"/>
                  </a:schemeClr>
                </a:solidFill>
              </a:rPr>
              <a:t>Bodimo modri možje, ki ubogamo Božjo besedo.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se veseli tistih, ki ubogajo Besedo.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Kdaj se je zrušila hiša, zgrajena na pesku?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Takoj ko je bila hiša zgrajena,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Ko je sijalo sonce,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Ko je veliko ljudi prišlo v hišo,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Ko je veliko deževalo in poplavljalo,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Ko je veliko deževalo in poplavljalo,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»Zato je vsak, kdor posluša te moje besede in jih uresničuje, podoben modremu možu, ki je zgradil svojo hišo na skali.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7:</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Pet modrih devic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"Zato bedite, ker ne veste ne dneva ne ure."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V življenju veliko grešimo.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Zato se počutimo krive, ker grešimo proti Bogu.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Bog nam je vedno odpustil naše grehe.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Ker je Jezus že prevzel vse naše grehe.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 to moraš verjeti in iti k Bogu s hvaležnostjo in veseljem.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Bilo je deset devic, ki so se pripravljale na poročno pojedino. Pet modrih deklet je pripravilo svetilke z dovolj olja, ostalih pet pa 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Ponoči, ko je ženin zamujal, je deset devic zaspalo.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"Ženin je tukaj!" Device so v naglici vstale. In petim devicam, ki niso pripravile dovolj olja, so ugasnile luči.</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»Daj nam nekaj olja.« »Če vam damo našo nafto, nam lahko tudi zmanjka olja. Pojdi po olje."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Toda medtem ko je pet nespametnih deklet šlo kupit olje, so se vrata pojedine zaprla. Sčasoma petim nespametnim dekletom ni bilo dovoljeno priti na zabavo.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l" sz="3600">
                <a:solidFill>
                  <a:schemeClr val="tx1">
                    <a:lumMod val="65000"/>
                    <a:lumOff val="35000"/>
                  </a:schemeClr>
                </a:solidFill>
              </a:rPr>
              <a:t>To je zgodba, ki nam jo Jezus pove, kako čakati na dan, ko se vrne.</a:t>
            </a:r>
            <a:r xmlns:a="http://schemas.openxmlformats.org/drawingml/2006/main">
              <a:rPr altLang="en-US" lang="sl" sz="3600">
                <a:solidFill>
                  <a:schemeClr val="tx1">
                    <a:lumMod val="65000"/>
                    <a:lumOff val="35000"/>
                  </a:schemeClr>
                </a:solidFill>
              </a:rPr>
              <a:t> </a:t>
            </a:r>
            <a:r xmlns:a="http://schemas.openxmlformats.org/drawingml/2006/main">
              <a:rPr altLang="ko-KR" lang="sl" sz="3600">
                <a:solidFill>
                  <a:schemeClr val="tx1">
                    <a:lumMod val="65000"/>
                    <a:lumOff val="35000"/>
                  </a:schemeClr>
                </a:solidFill>
              </a:rPr>
              <a:t>Nihče ne ve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ko bo Jezus spet prišel.</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l" sz="3600">
                <a:solidFill>
                  <a:schemeClr val="tx1">
                    <a:lumMod val="65000"/>
                    <a:lumOff val="35000"/>
                  </a:schemeClr>
                </a:solidFill>
              </a:rPr>
              <a:t>Toda kot pet modrih devic se moramo vedno zbuditi in čakati na Jezusa s pripravljenim srcem.</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obljubil, da se bo spet vrnil v to deželo, ko nihče ne bo vedel.</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Česa ni pripravilo nespametnih pet devic?</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olje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voda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oblačila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darilo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olje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l" sz="3600"/>
              <a:t>"Zato bedite, ker ne veste ne dneva ne ure."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80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Prilika o talentih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nas vedno ljubi in čaka.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"Njegov gospodar je odgovoril: 'Dobro opravljeno, dobri in zvesti služabnik! V nekaterih stvareh si bil zvest; za mnoge stvari te bom postavil. Pridi in deli srečo svojega gospodarja!'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Oseba je na poti v tujino zaupala denar svojim služabnikom. Prvemu služabniku je dal pet talentov, drugemu dva in tretjemu enega.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Služabnik, ki je prejel 5 talentov in dva talenta, je takoj šel in vložil njihov denar v delo ter pridobil dvakrat. Toda moški, ki je prejel 1 talent, je šel ven in izkopal luknjo v zemljo ter skril gospodarjev denar.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se je gospodar vrnil in z njimi obračunal, je prvi služabnik pridobil še pet talentov, drugi pa še dva.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Toda služabnik, ki je prejel en talent, ni pridobil nobenega. »Mojster, dal si mi samo en talent. Kako lahko potem zaslužim več denarja?«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Njegov gospodar je bil jezen. »Moral bi dati moj denar na depozit pri bankirjih, dobil bi ga nazaj z obrestmi. Ti ničvreden služabnik, izgini iz moje hiše!"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nas s priliko o talentih svari, naj ne bomo leni.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Nekaj je pomembnejše od tega, koliko smo prejeli.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Pomembnejše je živeti življenje v Božjo slavo in zvesto uporabljati to, kar imaš.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Vsi bi morali živeti tako življenje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da bi jih Jezus hvalil.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naš gospodar, ki ocenjuje naše življenje in nas temu primerno nagrajuje.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je gospodar zaupal služabnikom na potovanju daleč stran?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hiša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polje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trgovina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l" sz="3600"/>
              <a:t>"Njegov gospodar je odgovoril: 'Dobro opravljeno, dobri in zvesti služabnik! V nekaterih stvareh si bil zvest; za mnoge stvari te bom postavil. Pridi in deli srečo svojega gospodarja!'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